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7102475" cy="102346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ipE+9i5fB53e6kfwLSWKVv1djS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7739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092" y="0"/>
            <a:ext cx="3077739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7739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0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5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將自身IP公開對外使用</a:t>
            </a:r>
            <a:endParaRPr/>
          </a:p>
        </p:txBody>
      </p:sp>
      <p:sp>
        <p:nvSpPr>
          <p:cNvPr id="357" name="Google Shape;357;p15:notes"/>
          <p:cNvSpPr txBox="1"/>
          <p:nvPr>
            <p:ph idx="12" type="sldNum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0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21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1:notes"/>
          <p:cNvSpPr txBox="1"/>
          <p:nvPr>
            <p:ph idx="12" type="sldNum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50" spcFirstLastPara="1" rIns="99050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/>
          <p:nvPr>
            <p:ph idx="1" type="body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anchorCtr="0" anchor="t" bIns="49525" lIns="99050" spcFirstLastPara="1" rIns="99050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9:notes"/>
          <p:cNvSpPr/>
          <p:nvPr>
            <p:ph idx="2" type="sldImg"/>
          </p:nvPr>
        </p:nvSpPr>
        <p:spPr>
          <a:xfrm>
            <a:off x="1249363" y="1279525"/>
            <a:ext cx="46037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/>
          <p:nvPr>
            <p:ph type="ctrTitle"/>
          </p:nvPr>
        </p:nvSpPr>
        <p:spPr>
          <a:xfrm>
            <a:off x="1125459" y="959313"/>
            <a:ext cx="5760741" cy="2571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  <a:defRPr sz="5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" type="subTitle"/>
          </p:nvPr>
        </p:nvSpPr>
        <p:spPr>
          <a:xfrm>
            <a:off x="1125459" y="3531205"/>
            <a:ext cx="5760741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23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1" type="ftr"/>
          </p:nvPr>
        </p:nvSpPr>
        <p:spPr>
          <a:xfrm>
            <a:off x="1125459" y="329308"/>
            <a:ext cx="3392144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2" type="sldNum"/>
          </p:nvPr>
        </p:nvSpPr>
        <p:spPr>
          <a:xfrm>
            <a:off x="6886200" y="131730"/>
            <a:ext cx="802005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24" name="Google Shape;24;p23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25" name="Google Shape;25;p23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" type="body"/>
          </p:nvPr>
        </p:nvSpPr>
        <p:spPr>
          <a:xfrm rot="5400000">
            <a:off x="2770038" y="526031"/>
            <a:ext cx="3288635" cy="6571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99" name="Google Shape;99;p32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100" name="Google Shape;100;p32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 rot="5400000">
            <a:off x="4806678" y="2576067"/>
            <a:ext cx="4662565" cy="110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" type="body"/>
          </p:nvPr>
        </p:nvSpPr>
        <p:spPr>
          <a:xfrm rot="5400000">
            <a:off x="1431175" y="477033"/>
            <a:ext cx="4662565" cy="5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107" name="Google Shape;107;p33"/>
          <p:cNvPicPr preferRelativeResize="0"/>
          <p:nvPr/>
        </p:nvPicPr>
        <p:blipFill rotWithShape="1">
          <a:blip r:embed="rId2">
            <a:alphaModFix/>
          </a:blip>
          <a:srcRect b="36435" l="-116" r="59215" t="0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 txBox="1"/>
          <p:nvPr>
            <p:ph type="ctrTitle"/>
          </p:nvPr>
        </p:nvSpPr>
        <p:spPr>
          <a:xfrm>
            <a:off x="1143000" y="112453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17" name="Google Shape;117;p35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6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/>
          <p:nvPr>
            <p:ph type="title"/>
          </p:nvPr>
        </p:nvSpPr>
        <p:spPr>
          <a:xfrm>
            <a:off x="623888" y="1712423"/>
            <a:ext cx="7886700" cy="2851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7"/>
          <p:cNvSpPr txBox="1"/>
          <p:nvPr>
            <p:ph idx="1" type="body"/>
          </p:nvPr>
        </p:nvSpPr>
        <p:spPr>
          <a:xfrm>
            <a:off x="623888" y="455263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7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/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8"/>
          <p:cNvSpPr txBox="1"/>
          <p:nvPr>
            <p:ph idx="1" type="body"/>
          </p:nvPr>
        </p:nvSpPr>
        <p:spPr>
          <a:xfrm>
            <a:off x="633845" y="1828803"/>
            <a:ext cx="3886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35" name="Google Shape;135;p38"/>
          <p:cNvSpPr txBox="1"/>
          <p:nvPr>
            <p:ph idx="2" type="body"/>
          </p:nvPr>
        </p:nvSpPr>
        <p:spPr>
          <a:xfrm>
            <a:off x="4629150" y="1828803"/>
            <a:ext cx="3886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36" name="Google Shape;136;p38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8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8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>
  <p:cSld name="比對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/>
          <p:nvPr>
            <p:ph idx="1" type="body"/>
          </p:nvPr>
        </p:nvSpPr>
        <p:spPr>
          <a:xfrm>
            <a:off x="633845" y="1681852"/>
            <a:ext cx="3867150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1" name="Google Shape;141;p39"/>
          <p:cNvSpPr txBox="1"/>
          <p:nvPr>
            <p:ph idx="2" type="body"/>
          </p:nvPr>
        </p:nvSpPr>
        <p:spPr>
          <a:xfrm>
            <a:off x="633845" y="2507553"/>
            <a:ext cx="3867150" cy="368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42" name="Google Shape;142;p39"/>
          <p:cNvSpPr txBox="1"/>
          <p:nvPr>
            <p:ph idx="3" type="body"/>
          </p:nvPr>
        </p:nvSpPr>
        <p:spPr>
          <a:xfrm>
            <a:off x="4629151" y="1681851"/>
            <a:ext cx="3886201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3" name="Google Shape;143;p39"/>
          <p:cNvSpPr txBox="1"/>
          <p:nvPr>
            <p:ph idx="4" type="body"/>
          </p:nvPr>
        </p:nvSpPr>
        <p:spPr>
          <a:xfrm>
            <a:off x="4629151" y="2507553"/>
            <a:ext cx="3886201" cy="368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9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9"/>
          <p:cNvSpPr txBox="1"/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>
  <p:cSld name="只有標題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0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0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40"/>
          <p:cNvSpPr txBox="1"/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1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1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2"/>
          <p:cNvSpPr txBox="1"/>
          <p:nvPr>
            <p:ph type="title"/>
          </p:nvPr>
        </p:nvSpPr>
        <p:spPr>
          <a:xfrm>
            <a:off x="630936" y="457203"/>
            <a:ext cx="294894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2"/>
          <p:cNvSpPr txBox="1"/>
          <p:nvPr>
            <p:ph idx="1" type="body"/>
          </p:nvPr>
        </p:nvSpPr>
        <p:spPr>
          <a:xfrm>
            <a:off x="3886200" y="990600"/>
            <a:ext cx="462915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9pPr>
          </a:lstStyle>
          <a:p/>
        </p:txBody>
      </p:sp>
      <p:sp>
        <p:nvSpPr>
          <p:cNvPr id="160" name="Google Shape;160;p42"/>
          <p:cNvSpPr txBox="1"/>
          <p:nvPr>
            <p:ph idx="2" type="body"/>
          </p:nvPr>
        </p:nvSpPr>
        <p:spPr>
          <a:xfrm>
            <a:off x="630936" y="2057399"/>
            <a:ext cx="294894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61" name="Google Shape;161;p42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2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  <a:defRPr b="1" sz="26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302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75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048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32" name="Google Shape;32;p24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33" name="Google Shape;33;p24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type="title"/>
          </p:nvPr>
        </p:nvSpPr>
        <p:spPr>
          <a:xfrm>
            <a:off x="630936" y="457200"/>
            <a:ext cx="29489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3"/>
          <p:cNvSpPr/>
          <p:nvPr>
            <p:ph idx="2" type="pic"/>
          </p:nvPr>
        </p:nvSpPr>
        <p:spPr>
          <a:xfrm>
            <a:off x="3886200" y="990600"/>
            <a:ext cx="462915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43"/>
          <p:cNvSpPr txBox="1"/>
          <p:nvPr>
            <p:ph idx="1" type="body"/>
          </p:nvPr>
        </p:nvSpPr>
        <p:spPr>
          <a:xfrm>
            <a:off x="630936" y="2057400"/>
            <a:ext cx="294894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68" name="Google Shape;168;p43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3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4"/>
          <p:cNvSpPr txBox="1"/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4"/>
          <p:cNvSpPr txBox="1"/>
          <p:nvPr>
            <p:ph idx="1" type="body"/>
          </p:nvPr>
        </p:nvSpPr>
        <p:spPr>
          <a:xfrm rot="5400000">
            <a:off x="2401526" y="61121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/>
          <p:nvPr>
            <p:ph type="title"/>
          </p:nvPr>
        </p:nvSpPr>
        <p:spPr>
          <a:xfrm rot="5400000">
            <a:off x="4623595" y="2280443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5"/>
          <p:cNvSpPr txBox="1"/>
          <p:nvPr>
            <p:ph idx="1" type="body"/>
          </p:nvPr>
        </p:nvSpPr>
        <p:spPr>
          <a:xfrm rot="5400000">
            <a:off x="623095" y="365921"/>
            <a:ext cx="5811837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80" name="Google Shape;180;p45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5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5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1125459" y="1756130"/>
            <a:ext cx="5764142" cy="20500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b="1" sz="32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1125460" y="3806196"/>
            <a:ext cx="5764142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40" name="Google Shape;40;p25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41" name="Google Shape;41;p25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1125459" y="959314"/>
            <a:ext cx="6564015" cy="104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1125459" y="2172548"/>
            <a:ext cx="3125871" cy="327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4563822" y="2172548"/>
            <a:ext cx="3125652" cy="3278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49" name="Google Shape;49;p26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50" name="Google Shape;50;p26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/>
          <p:nvPr>
            <p:ph type="title"/>
          </p:nvPr>
        </p:nvSpPr>
        <p:spPr>
          <a:xfrm>
            <a:off x="1128652" y="959903"/>
            <a:ext cx="6571344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" type="body"/>
          </p:nvPr>
        </p:nvSpPr>
        <p:spPr>
          <a:xfrm>
            <a:off x="1118131" y="2169094"/>
            <a:ext cx="3125766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4" name="Google Shape;54;p27"/>
          <p:cNvSpPr txBox="1"/>
          <p:nvPr>
            <p:ph idx="2" type="body"/>
          </p:nvPr>
        </p:nvSpPr>
        <p:spPr>
          <a:xfrm>
            <a:off x="1118131" y="2973815"/>
            <a:ext cx="3125766" cy="249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3" type="body"/>
          </p:nvPr>
        </p:nvSpPr>
        <p:spPr>
          <a:xfrm>
            <a:off x="4563822" y="2172548"/>
            <a:ext cx="31256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6" name="Google Shape;56;p27"/>
          <p:cNvSpPr txBox="1"/>
          <p:nvPr>
            <p:ph idx="4" type="body"/>
          </p:nvPr>
        </p:nvSpPr>
        <p:spPr>
          <a:xfrm>
            <a:off x="4563822" y="2971035"/>
            <a:ext cx="3125652" cy="2484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60" name="Google Shape;60;p27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61" name="Google Shape;61;p27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/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67" name="Google Shape;67;p28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68" name="Google Shape;68;p28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/>
          <p:nvPr>
            <p:ph type="title"/>
          </p:nvPr>
        </p:nvSpPr>
        <p:spPr>
          <a:xfrm>
            <a:off x="1124041" y="959313"/>
            <a:ext cx="2425950" cy="224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" type="body"/>
          </p:nvPr>
        </p:nvSpPr>
        <p:spPr>
          <a:xfrm>
            <a:off x="3859877" y="960890"/>
            <a:ext cx="3828178" cy="449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2" type="body"/>
          </p:nvPr>
        </p:nvSpPr>
        <p:spPr>
          <a:xfrm>
            <a:off x="1124041" y="3205492"/>
            <a:ext cx="2427369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80" name="Google Shape;80;p30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39486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Hashing.emf" id="81" name="Google Shape;81;p30"/>
          <p:cNvPicPr preferRelativeResize="0"/>
          <p:nvPr/>
        </p:nvPicPr>
        <p:blipFill rotWithShape="1">
          <a:blip r:embed="rId2">
            <a:alphaModFix/>
          </a:blip>
          <a:srcRect b="36435" l="-116" r="42454" t="0"/>
          <a:stretch/>
        </p:blipFill>
        <p:spPr>
          <a:xfrm>
            <a:off x="2268461" y="62939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1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84" name="Google Shape;84;p31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1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31"/>
          <p:cNvSpPr txBox="1"/>
          <p:nvPr>
            <p:ph type="title"/>
          </p:nvPr>
        </p:nvSpPr>
        <p:spPr>
          <a:xfrm>
            <a:off x="1132077" y="1129512"/>
            <a:ext cx="3386166" cy="1918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/>
          <p:nvPr>
            <p:ph idx="2" type="pic"/>
          </p:nvPr>
        </p:nvSpPr>
        <p:spPr>
          <a:xfrm>
            <a:off x="5640128" y="1122543"/>
            <a:ext cx="2234998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" name="Google Shape;88;p31"/>
          <p:cNvSpPr txBox="1"/>
          <p:nvPr>
            <p:ph idx="1" type="body"/>
          </p:nvPr>
        </p:nvSpPr>
        <p:spPr>
          <a:xfrm>
            <a:off x="1131420" y="3057166"/>
            <a:ext cx="3390817" cy="209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9" name="Google Shape;89;p31"/>
          <p:cNvSpPr txBox="1"/>
          <p:nvPr>
            <p:ph idx="10" type="dt"/>
          </p:nvPr>
        </p:nvSpPr>
        <p:spPr>
          <a:xfrm>
            <a:off x="1124592" y="5469857"/>
            <a:ext cx="3393977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11" type="ftr"/>
          </p:nvPr>
        </p:nvSpPr>
        <p:spPr>
          <a:xfrm>
            <a:off x="1125459" y="318641"/>
            <a:ext cx="2601032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2" type="sldNum"/>
          </p:nvPr>
        </p:nvSpPr>
        <p:spPr>
          <a:xfrm>
            <a:off x="3726491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dHashing.emf" id="92" name="Google Shape;92;p31"/>
          <p:cNvPicPr preferRelativeResize="0"/>
          <p:nvPr/>
        </p:nvPicPr>
        <p:blipFill rotWithShape="1">
          <a:blip r:embed="rId2">
            <a:alphaModFix/>
          </a:blip>
          <a:srcRect b="36435" l="-116" r="70363" t="0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2"/>
          <p:cNvCxnSpPr/>
          <p:nvPr/>
        </p:nvCxnSpPr>
        <p:spPr>
          <a:xfrm>
            <a:off x="0" y="6121005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2"/>
          <p:cNvSpPr txBox="1"/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22"/>
          <p:cNvSpPr txBox="1"/>
          <p:nvPr>
            <p:ph idx="1" type="body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2"/>
          <p:cNvSpPr txBox="1"/>
          <p:nvPr>
            <p:ph idx="10" type="dt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2"/>
          <p:cNvSpPr txBox="1"/>
          <p:nvPr>
            <p:ph idx="11" type="ftr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Google Shape;17;p22"/>
          <p:cNvSpPr txBox="1"/>
          <p:nvPr>
            <p:ph idx="12" type="sldNum"/>
          </p:nvPr>
        </p:nvSpPr>
        <p:spPr>
          <a:xfrm>
            <a:off x="6893728" y="131730"/>
            <a:ext cx="795746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4"/>
          <p:cNvSpPr txBox="1"/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34"/>
          <p:cNvSpPr txBox="1"/>
          <p:nvPr>
            <p:ph idx="1" type="body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34"/>
          <p:cNvSpPr txBox="1"/>
          <p:nvPr>
            <p:ph idx="11" type="ftr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6463145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hyperlink" Target="https://www.anaconda.com/products/individua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ngrok.com/download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hyperlink" Target="https://developers.line.biz/" TargetMode="External"/><Relationship Id="rId8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Relationship Id="rId7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elopers.line.biz/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 txBox="1"/>
          <p:nvPr>
            <p:ph type="ctrTitle"/>
          </p:nvPr>
        </p:nvSpPr>
        <p:spPr>
          <a:xfrm>
            <a:off x="1125459" y="959313"/>
            <a:ext cx="6110610" cy="2571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lang="en-US"/>
              <a:t>8/30 教育訓練</a:t>
            </a:r>
            <a:endParaRPr/>
          </a:p>
        </p:txBody>
      </p:sp>
      <p:sp>
        <p:nvSpPr>
          <p:cNvPr id="188" name="Google Shape;188;p1"/>
          <p:cNvSpPr txBox="1"/>
          <p:nvPr>
            <p:ph idx="1" type="subTitle"/>
          </p:nvPr>
        </p:nvSpPr>
        <p:spPr>
          <a:xfrm>
            <a:off x="1125459" y="3531205"/>
            <a:ext cx="5760741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Python 與 Line Bot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-建立Line Bot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1800"/>
              <a:t>-Line Bot 基本互動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/>
          <p:nvPr>
            <p:ph type="title"/>
          </p:nvPr>
        </p:nvSpPr>
        <p:spPr>
          <a:xfrm>
            <a:off x="1125459" y="1756130"/>
            <a:ext cx="5764142" cy="20500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icrosoft JhengHei"/>
              <a:buNone/>
            </a:pPr>
            <a:r>
              <a:rPr lang="en-US" sz="8800"/>
              <a:t>Part II</a:t>
            </a:r>
            <a:endParaRPr sz="8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>
            <p:ph type="ctrTitle"/>
          </p:nvPr>
        </p:nvSpPr>
        <p:spPr>
          <a:xfrm>
            <a:off x="846303" y="2045450"/>
            <a:ext cx="6477805" cy="1963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b="1" lang="en-US"/>
              <a:t>Python </a:t>
            </a: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lang="en-US"/>
              <a:t> Line Bot</a:t>
            </a:r>
            <a:br>
              <a:rPr b="1" lang="en-US"/>
            </a:br>
            <a:r>
              <a:rPr b="1" lang="en-US"/>
              <a:t>	</a:t>
            </a:r>
            <a:r>
              <a:rPr b="1" lang="en-US" sz="3300"/>
              <a:t>-</a:t>
            </a: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Line Bot 基本互動</a:t>
            </a:r>
            <a:endParaRPr b="1" sz="405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5" name="Google Shape;315;p11"/>
          <p:cNvPicPr preferRelativeResize="0"/>
          <p:nvPr/>
        </p:nvPicPr>
        <p:blipFill rotWithShape="1">
          <a:blip r:embed="rId3">
            <a:alphaModFix/>
          </a:blip>
          <a:srcRect b="53818" l="-1392" r="-1375" t="-417"/>
          <a:stretch/>
        </p:blipFill>
        <p:spPr>
          <a:xfrm>
            <a:off x="5451230" y="3687153"/>
            <a:ext cx="3244362" cy="294224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架構圖</a:t>
            </a:r>
            <a:endParaRPr/>
          </a:p>
        </p:txBody>
      </p:sp>
      <p:pic>
        <p:nvPicPr>
          <p:cNvPr id="321" name="Google Shape;3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421" y="2044921"/>
            <a:ext cx="7544686" cy="292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/>
          <p:nvPr>
            <p:ph type="title"/>
          </p:nvPr>
        </p:nvSpPr>
        <p:spPr>
          <a:xfrm>
            <a:off x="280468" y="182500"/>
            <a:ext cx="7307106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Bot-建立伺服器執行服務程式的環境1</a:t>
            </a:r>
            <a:endParaRPr/>
          </a:p>
        </p:txBody>
      </p:sp>
      <p:pic>
        <p:nvPicPr>
          <p:cNvPr id="327" name="Google Shape;3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98" y="1181605"/>
            <a:ext cx="8748406" cy="478428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28" name="Google Shape;328;p13"/>
          <p:cNvSpPr txBox="1"/>
          <p:nvPr/>
        </p:nvSpPr>
        <p:spPr>
          <a:xfrm>
            <a:off x="110247" y="849548"/>
            <a:ext cx="47668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下載Anaconda: </a:t>
            </a:r>
            <a:r>
              <a:rPr lang="en-US" sz="12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https://www.anaconda.com/products/individual</a:t>
            </a: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/>
          </a:p>
        </p:txBody>
      </p:sp>
      <p:sp>
        <p:nvSpPr>
          <p:cNvPr id="329" name="Google Shape;329;p13"/>
          <p:cNvSpPr/>
          <p:nvPr/>
        </p:nvSpPr>
        <p:spPr>
          <a:xfrm>
            <a:off x="3754192" y="2157211"/>
            <a:ext cx="1513267" cy="20606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13"/>
          <p:cNvSpPr txBox="1"/>
          <p:nvPr/>
        </p:nvSpPr>
        <p:spPr>
          <a:xfrm>
            <a:off x="280468" y="1898783"/>
            <a:ext cx="2148057" cy="101566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Bot取得的資訊需要建立自身的伺服器去處理服務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這裡使用Python的Flask模組進行輕量型網站架站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/>
          <p:nvPr>
            <p:ph type="title"/>
          </p:nvPr>
        </p:nvSpPr>
        <p:spPr>
          <a:xfrm>
            <a:off x="280468" y="182500"/>
            <a:ext cx="7307106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Bot-建立伺服器執行服務程式的環境2</a:t>
            </a:r>
            <a:endParaRPr/>
          </a:p>
        </p:txBody>
      </p:sp>
      <p:sp>
        <p:nvSpPr>
          <p:cNvPr id="336" name="Google Shape;336;p14"/>
          <p:cNvSpPr txBox="1"/>
          <p:nvPr/>
        </p:nvSpPr>
        <p:spPr>
          <a:xfrm>
            <a:off x="280468" y="875488"/>
            <a:ext cx="27504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打開Anaconda Prompt (anaconda3)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7" name="Google Shape;337;p14"/>
          <p:cNvSpPr txBox="1"/>
          <p:nvPr/>
        </p:nvSpPr>
        <p:spPr>
          <a:xfrm>
            <a:off x="491512" y="3750750"/>
            <a:ext cx="246298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pip install line-bot-sdk==1.18.0</a:t>
            </a:r>
            <a:endParaRPr sz="1200">
              <a:solidFill>
                <a:srgbClr val="FF000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459957" y="2132059"/>
            <a:ext cx="12506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pip install flask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441506" y="1342404"/>
            <a:ext cx="32065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conda create --name line_env python=3.6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459957" y="1735980"/>
            <a:ext cx="18587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conda activate line_env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1" name="Google Shape;341;p14"/>
          <p:cNvSpPr txBox="1"/>
          <p:nvPr/>
        </p:nvSpPr>
        <p:spPr>
          <a:xfrm>
            <a:off x="552537" y="5594840"/>
            <a:ext cx="14178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conda deactivate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280467" y="1152487"/>
            <a:ext cx="37566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#建立名稱為line_env、python版本為3.6的虛擬環境</a:t>
            </a:r>
            <a:endParaRPr/>
          </a:p>
        </p:txBody>
      </p:sp>
      <p:sp>
        <p:nvSpPr>
          <p:cNvPr id="343" name="Google Shape;343;p14"/>
          <p:cNvSpPr txBox="1"/>
          <p:nvPr/>
        </p:nvSpPr>
        <p:spPr>
          <a:xfrm>
            <a:off x="280467" y="1556499"/>
            <a:ext cx="17924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#使用line_env虛擬環境</a:t>
            </a:r>
            <a:endParaRPr/>
          </a:p>
        </p:txBody>
      </p:sp>
      <p:sp>
        <p:nvSpPr>
          <p:cNvPr id="344" name="Google Shape;344;p14"/>
          <p:cNvSpPr txBox="1"/>
          <p:nvPr/>
        </p:nvSpPr>
        <p:spPr>
          <a:xfrm>
            <a:off x="280467" y="1950075"/>
            <a:ext cx="9188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#安裝flask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312022" y="3548957"/>
            <a:ext cx="15135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#安裝Line Bot SDK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373047" y="5421037"/>
            <a:ext cx="12057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#離開虛擬環境</a:t>
            </a:r>
            <a:endParaRPr/>
          </a:p>
        </p:txBody>
      </p:sp>
      <p:sp>
        <p:nvSpPr>
          <p:cNvPr id="347" name="Google Shape;347;p14"/>
          <p:cNvSpPr/>
          <p:nvPr/>
        </p:nvSpPr>
        <p:spPr>
          <a:xfrm>
            <a:off x="391499" y="1441392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391499" y="1843198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391499" y="2225706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423053" y="3841053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484078" y="5683334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Google Shape;3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47" y="2385272"/>
            <a:ext cx="2859550" cy="115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47" y="4034316"/>
            <a:ext cx="2859551" cy="138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"/>
          <p:cNvSpPr txBox="1"/>
          <p:nvPr>
            <p:ph type="title"/>
          </p:nvPr>
        </p:nvSpPr>
        <p:spPr>
          <a:xfrm>
            <a:off x="280468" y="182500"/>
            <a:ext cx="7182839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Bot-建立連接ngrok代理伺服器環境1</a:t>
            </a:r>
            <a:endParaRPr/>
          </a:p>
        </p:txBody>
      </p:sp>
      <p:sp>
        <p:nvSpPr>
          <p:cNvPr id="360" name="Google Shape;360;p15"/>
          <p:cNvSpPr txBox="1"/>
          <p:nvPr/>
        </p:nvSpPr>
        <p:spPr>
          <a:xfrm>
            <a:off x="280468" y="892042"/>
            <a:ext cx="73713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下載ngrok: </a:t>
            </a:r>
            <a:r>
              <a:rPr lang="en-US" sz="12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http://ngrok.com/download</a:t>
            </a: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，將解壓縮得到的ngrok.exe複製到執行程式所在的資料夾下</a:t>
            </a:r>
            <a:endParaRPr/>
          </a:p>
        </p:txBody>
      </p:sp>
      <p:pic>
        <p:nvPicPr>
          <p:cNvPr id="361" name="Google Shape;36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469" y="1231735"/>
            <a:ext cx="8686632" cy="475050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62" name="Google Shape;362;p15"/>
          <p:cNvSpPr/>
          <p:nvPr/>
        </p:nvSpPr>
        <p:spPr>
          <a:xfrm>
            <a:off x="7920507" y="1500389"/>
            <a:ext cx="837127" cy="16098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7481968" y="876750"/>
            <a:ext cx="1467544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可登入自己的帳號取得更多服務</a:t>
            </a:r>
            <a:endParaRPr/>
          </a:p>
        </p:txBody>
      </p:sp>
      <p:cxnSp>
        <p:nvCxnSpPr>
          <p:cNvPr id="364" name="Google Shape;364;p15"/>
          <p:cNvCxnSpPr/>
          <p:nvPr/>
        </p:nvCxnSpPr>
        <p:spPr>
          <a:xfrm>
            <a:off x="8509573" y="1294429"/>
            <a:ext cx="16241" cy="20596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5" name="Google Shape;365;p15"/>
          <p:cNvSpPr txBox="1"/>
          <p:nvPr/>
        </p:nvSpPr>
        <p:spPr>
          <a:xfrm>
            <a:off x="373487" y="2459762"/>
            <a:ext cx="2148057" cy="12003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Bot使用webhook url做伺服器連結。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webhook url要求: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網址(非IP)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通訊協定https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這裡使用ngrok協助架站</a:t>
            </a:r>
            <a:endParaRPr/>
          </a:p>
        </p:txBody>
      </p:sp>
      <p:pic>
        <p:nvPicPr>
          <p:cNvPr id="366" name="Google Shape;36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9048" y="1906342"/>
            <a:ext cx="3019425" cy="93345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67" name="Google Shape;367;p15"/>
          <p:cNvSpPr/>
          <p:nvPr/>
        </p:nvSpPr>
        <p:spPr>
          <a:xfrm>
            <a:off x="5930721" y="2596895"/>
            <a:ext cx="1532586" cy="20606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8" name="Google Shape;368;p15"/>
          <p:cNvCxnSpPr/>
          <p:nvPr/>
        </p:nvCxnSpPr>
        <p:spPr>
          <a:xfrm>
            <a:off x="4713668" y="1107583"/>
            <a:ext cx="1143464" cy="148931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/>
          <p:nvPr>
            <p:ph type="title"/>
          </p:nvPr>
        </p:nvSpPr>
        <p:spPr>
          <a:xfrm>
            <a:off x="280468" y="182500"/>
            <a:ext cx="7182839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Bot-建立連接ngrok代理伺服器環境2</a:t>
            </a:r>
            <a:endParaRPr/>
          </a:p>
        </p:txBody>
      </p:sp>
      <p:sp>
        <p:nvSpPr>
          <p:cNvPr id="374" name="Google Shape;374;p16"/>
          <p:cNvSpPr txBox="1"/>
          <p:nvPr/>
        </p:nvSpPr>
        <p:spPr>
          <a:xfrm>
            <a:off x="280468" y="892042"/>
            <a:ext cx="46474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註冊登入後，可連接到自己的帳號使用更多功能和更長的會話時間</a:t>
            </a:r>
            <a:endParaRPr/>
          </a:p>
        </p:txBody>
      </p:sp>
      <p:pic>
        <p:nvPicPr>
          <p:cNvPr id="375" name="Google Shape;3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239" y="1287887"/>
            <a:ext cx="1545186" cy="289774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76" name="Google Shape;3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2220" y="1287887"/>
            <a:ext cx="6364776" cy="506621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77" name="Google Shape;3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2134" y="3666892"/>
            <a:ext cx="5486876" cy="285927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78" name="Google Shape;378;p16"/>
          <p:cNvSpPr/>
          <p:nvPr/>
        </p:nvSpPr>
        <p:spPr>
          <a:xfrm>
            <a:off x="2638755" y="3187521"/>
            <a:ext cx="4359498" cy="18030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3462270" y="4056845"/>
            <a:ext cx="5411273" cy="43788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0" name="Google Shape;380;p16"/>
          <p:cNvCxnSpPr/>
          <p:nvPr/>
        </p:nvCxnSpPr>
        <p:spPr>
          <a:xfrm>
            <a:off x="3251915" y="3377368"/>
            <a:ext cx="560231" cy="67947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p16"/>
          <p:cNvSpPr txBox="1"/>
          <p:nvPr/>
        </p:nvSpPr>
        <p:spPr>
          <a:xfrm>
            <a:off x="6556738" y="3245476"/>
            <a:ext cx="1709721" cy="6463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前往ngrok.exe所在資料夾，將ngrok服務連接到自己的帳戶</a:t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947239" y="1936844"/>
            <a:ext cx="1545186" cy="17529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308008" y="4615548"/>
            <a:ext cx="21603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cd [path to program folder]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4" name="Google Shape;384;p16"/>
          <p:cNvSpPr txBox="1"/>
          <p:nvPr/>
        </p:nvSpPr>
        <p:spPr>
          <a:xfrm>
            <a:off x="128518" y="4441745"/>
            <a:ext cx="1359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#前往資料夾位置</a:t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>
            <a:off x="239549" y="4704042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128518" y="4278893"/>
            <a:ext cx="18325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開啟命令提示字元(cmd)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308008" y="4992562"/>
            <a:ext cx="16282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ngrok authoken [ID]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128518" y="4818759"/>
            <a:ext cx="8980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#連接帳戶</a:t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239549" y="5081056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>
            <p:ph type="title"/>
          </p:nvPr>
        </p:nvSpPr>
        <p:spPr>
          <a:xfrm>
            <a:off x="280468" y="182500"/>
            <a:ext cx="7974890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Bot-建立三方連接(本機網頁建立對外通道)</a:t>
            </a:r>
            <a:endParaRPr/>
          </a:p>
        </p:txBody>
      </p:sp>
      <p:pic>
        <p:nvPicPr>
          <p:cNvPr id="395" name="Google Shape;3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609" y="2218038"/>
            <a:ext cx="7064365" cy="375132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96" name="Google Shape;396;p17"/>
          <p:cNvSpPr txBox="1"/>
          <p:nvPr/>
        </p:nvSpPr>
        <p:spPr>
          <a:xfrm>
            <a:off x="357717" y="1166411"/>
            <a:ext cx="21603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cd [path to program folder]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7" name="Google Shape;397;p17"/>
          <p:cNvSpPr txBox="1"/>
          <p:nvPr/>
        </p:nvSpPr>
        <p:spPr>
          <a:xfrm>
            <a:off x="178227" y="992608"/>
            <a:ext cx="1359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#前往資料夾位置</a:t>
            </a: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289258" y="1254905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178227" y="829756"/>
            <a:ext cx="18325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開啟命令提示字元(cmd)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357717" y="1546190"/>
            <a:ext cx="13494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ngrok http 5000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178227" y="1372387"/>
            <a:ext cx="35201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#啟動ngrok伺服器(Flask伺服器預設Port為5000)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289258" y="1634684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2962140" y="3367825"/>
            <a:ext cx="1751527" cy="154547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17"/>
          <p:cNvSpPr txBox="1"/>
          <p:nvPr/>
        </p:nvSpPr>
        <p:spPr>
          <a:xfrm>
            <a:off x="5215943" y="3934393"/>
            <a:ext cx="2253803" cy="156966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代理服務器生成的網址是隨機的，每次執行得到不同網址(=&gt;每次執行為Line Bot提供服務的外部網址會不同，需修改Line Bot設定)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在Line Bot提供服務期間不可中斷本機伺服器的對外通道，否則本機無法提供服務</a:t>
            </a:r>
            <a:endParaRPr/>
          </a:p>
        </p:txBody>
      </p:sp>
      <p:pic>
        <p:nvPicPr>
          <p:cNvPr id="405" name="Google Shape;4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8420" y="981266"/>
            <a:ext cx="4317563" cy="120830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7"/>
          <p:cNvSpPr/>
          <p:nvPr/>
        </p:nvSpPr>
        <p:spPr>
          <a:xfrm>
            <a:off x="3837903" y="954268"/>
            <a:ext cx="4066382" cy="21214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7" name="Google Shape;407;p17"/>
          <p:cNvCxnSpPr>
            <a:stCxn id="396" idx="3"/>
          </p:cNvCxnSpPr>
          <p:nvPr/>
        </p:nvCxnSpPr>
        <p:spPr>
          <a:xfrm flipH="1" rot="10800000">
            <a:off x="2518052" y="1081111"/>
            <a:ext cx="1320000" cy="22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/>
          <p:nvPr>
            <p:ph type="title"/>
          </p:nvPr>
        </p:nvSpPr>
        <p:spPr>
          <a:xfrm>
            <a:off x="280467" y="182500"/>
            <a:ext cx="869610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Bot-建立三方連接(本機處理對應Line Bot資料)1</a:t>
            </a:r>
            <a:endParaRPr/>
          </a:p>
        </p:txBody>
      </p:sp>
      <p:pic>
        <p:nvPicPr>
          <p:cNvPr id="413" name="Google Shape;4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8838" y="1322982"/>
            <a:ext cx="5490870" cy="449820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14" name="Google Shape;41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67" y="4149936"/>
            <a:ext cx="1811812" cy="78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67" y="3938111"/>
            <a:ext cx="2986088" cy="1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467" y="4974852"/>
            <a:ext cx="2773920" cy="106079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8"/>
          <p:cNvSpPr/>
          <p:nvPr/>
        </p:nvSpPr>
        <p:spPr>
          <a:xfrm>
            <a:off x="341289" y="4708035"/>
            <a:ext cx="315533" cy="17386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18"/>
          <p:cNvSpPr/>
          <p:nvPr/>
        </p:nvSpPr>
        <p:spPr>
          <a:xfrm>
            <a:off x="280466" y="5418317"/>
            <a:ext cx="2623719" cy="6173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8"/>
          <p:cNvSpPr/>
          <p:nvPr/>
        </p:nvSpPr>
        <p:spPr>
          <a:xfrm>
            <a:off x="280465" y="3917106"/>
            <a:ext cx="2986090" cy="19183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18"/>
          <p:cNvSpPr txBox="1"/>
          <p:nvPr>
            <p:ph idx="1" type="body"/>
          </p:nvPr>
        </p:nvSpPr>
        <p:spPr>
          <a:xfrm>
            <a:off x="209634" y="784720"/>
            <a:ext cx="2175857" cy="29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u="sng">
                <a:solidFill>
                  <a:schemeClr val="hlink"/>
                </a:solidFill>
                <a:hlinkClick r:id="rId7"/>
              </a:rPr>
              <a:t>https://developers.line.biz/</a:t>
            </a:r>
            <a:r>
              <a:rPr lang="en-US" sz="1200"/>
              <a:t> </a:t>
            </a:r>
            <a:endParaRPr/>
          </a:p>
        </p:txBody>
      </p:sp>
      <p:cxnSp>
        <p:nvCxnSpPr>
          <p:cNvPr id="421" name="Google Shape;421;p18"/>
          <p:cNvCxnSpPr>
            <a:stCxn id="417" idx="2"/>
          </p:cNvCxnSpPr>
          <p:nvPr/>
        </p:nvCxnSpPr>
        <p:spPr>
          <a:xfrm>
            <a:off x="499056" y="4881900"/>
            <a:ext cx="157800" cy="53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2" name="Google Shape;422;p18"/>
          <p:cNvSpPr txBox="1"/>
          <p:nvPr/>
        </p:nvSpPr>
        <p:spPr>
          <a:xfrm>
            <a:off x="3396214" y="803254"/>
            <a:ext cx="3384513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從Line Bot開發介面取得對應的Line Bot資料，修改程式碼指向提供服務的Line Bot對象。</a:t>
            </a:r>
            <a:endParaRPr/>
          </a:p>
        </p:txBody>
      </p:sp>
      <p:pic>
        <p:nvPicPr>
          <p:cNvPr id="423" name="Google Shape;42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467" y="1354892"/>
            <a:ext cx="2962913" cy="231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8"/>
          <p:cNvSpPr/>
          <p:nvPr/>
        </p:nvSpPr>
        <p:spPr>
          <a:xfrm>
            <a:off x="1218569" y="3419341"/>
            <a:ext cx="1518192" cy="103031"/>
          </a:xfrm>
          <a:prstGeom prst="rect">
            <a:avLst/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5" name="Google Shape;42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0466" y="1120748"/>
            <a:ext cx="2836219" cy="20223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8"/>
          <p:cNvSpPr/>
          <p:nvPr/>
        </p:nvSpPr>
        <p:spPr>
          <a:xfrm>
            <a:off x="1218569" y="2378116"/>
            <a:ext cx="1440916" cy="17271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p18"/>
          <p:cNvSpPr/>
          <p:nvPr/>
        </p:nvSpPr>
        <p:spPr>
          <a:xfrm>
            <a:off x="280465" y="1111781"/>
            <a:ext cx="2836220" cy="21120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28" name="Google Shape;428;p18"/>
          <p:cNvCxnSpPr/>
          <p:nvPr/>
        </p:nvCxnSpPr>
        <p:spPr>
          <a:xfrm>
            <a:off x="2736761" y="2492062"/>
            <a:ext cx="662100" cy="399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9" name="Google Shape;429;p18"/>
          <p:cNvCxnSpPr/>
          <p:nvPr/>
        </p:nvCxnSpPr>
        <p:spPr>
          <a:xfrm rot="-5400000">
            <a:off x="1562906" y="3582318"/>
            <a:ext cx="2707200" cy="964800"/>
          </a:xfrm>
          <a:prstGeom prst="bentConnector3">
            <a:avLst>
              <a:gd fmla="val 99715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30" name="Google Shape;430;p18"/>
          <p:cNvPicPr preferRelativeResize="0"/>
          <p:nvPr/>
        </p:nvPicPr>
        <p:blipFill rotWithShape="1">
          <a:blip r:embed="rId10">
            <a:alphaModFix/>
          </a:blip>
          <a:srcRect b="0" l="0" r="21292" t="0"/>
          <a:stretch/>
        </p:blipFill>
        <p:spPr>
          <a:xfrm>
            <a:off x="7118702" y="482391"/>
            <a:ext cx="1947986" cy="125878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8"/>
          <p:cNvSpPr/>
          <p:nvPr/>
        </p:nvSpPr>
        <p:spPr>
          <a:xfrm>
            <a:off x="5066764" y="2659489"/>
            <a:ext cx="1512822" cy="154546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5009882" y="2814035"/>
            <a:ext cx="1088264" cy="154548"/>
          </a:xfrm>
          <a:prstGeom prst="rect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3" name="Google Shape;433;p18"/>
          <p:cNvSpPr/>
          <p:nvPr/>
        </p:nvSpPr>
        <p:spPr>
          <a:xfrm>
            <a:off x="3398838" y="1322982"/>
            <a:ext cx="4251213" cy="1169080"/>
          </a:xfrm>
          <a:prstGeom prst="rect">
            <a:avLst/>
          </a:prstGeom>
          <a:noFill/>
          <a:ln cap="flat" cmpd="sng" w="38100">
            <a:solidFill>
              <a:srgbClr val="7DFD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3398837" y="2620043"/>
            <a:ext cx="4251213" cy="405685"/>
          </a:xfrm>
          <a:prstGeom prst="rect">
            <a:avLst/>
          </a:prstGeom>
          <a:noFill/>
          <a:ln cap="flat" cmpd="sng" w="38100">
            <a:solidFill>
              <a:srgbClr val="7DFD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18"/>
          <p:cNvSpPr/>
          <p:nvPr/>
        </p:nvSpPr>
        <p:spPr>
          <a:xfrm>
            <a:off x="3398836" y="3139025"/>
            <a:ext cx="4251213" cy="1497369"/>
          </a:xfrm>
          <a:prstGeom prst="rect">
            <a:avLst/>
          </a:prstGeom>
          <a:noFill/>
          <a:ln cap="flat" cmpd="sng" w="38100">
            <a:solidFill>
              <a:srgbClr val="7DFD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18"/>
          <p:cNvSpPr/>
          <p:nvPr/>
        </p:nvSpPr>
        <p:spPr>
          <a:xfrm>
            <a:off x="3396214" y="4756565"/>
            <a:ext cx="5493494" cy="543091"/>
          </a:xfrm>
          <a:prstGeom prst="rect">
            <a:avLst/>
          </a:prstGeom>
          <a:noFill/>
          <a:ln cap="flat" cmpd="sng" w="38100">
            <a:solidFill>
              <a:srgbClr val="7DFD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p18"/>
          <p:cNvSpPr/>
          <p:nvPr/>
        </p:nvSpPr>
        <p:spPr>
          <a:xfrm>
            <a:off x="3396214" y="5418318"/>
            <a:ext cx="1613668" cy="402868"/>
          </a:xfrm>
          <a:prstGeom prst="rect">
            <a:avLst/>
          </a:prstGeom>
          <a:noFill/>
          <a:ln cap="flat" cmpd="sng" w="38100">
            <a:solidFill>
              <a:srgbClr val="7DFD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6495873" y="1446400"/>
            <a:ext cx="800219" cy="276999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8194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匯入模組</a:t>
            </a:r>
            <a:endParaRPr/>
          </a:p>
        </p:txBody>
      </p:sp>
      <p:sp>
        <p:nvSpPr>
          <p:cNvPr id="439" name="Google Shape;439;p18"/>
          <p:cNvSpPr txBox="1"/>
          <p:nvPr/>
        </p:nvSpPr>
        <p:spPr>
          <a:xfrm>
            <a:off x="6849830" y="2675535"/>
            <a:ext cx="1693092" cy="276999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8194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接收對應Line Bot資料</a:t>
            </a:r>
            <a:endParaRPr/>
          </a:p>
        </p:txBody>
      </p:sp>
      <p:sp>
        <p:nvSpPr>
          <p:cNvPr id="440" name="Google Shape;440;p18"/>
          <p:cNvSpPr txBox="1"/>
          <p:nvPr/>
        </p:nvSpPr>
        <p:spPr>
          <a:xfrm>
            <a:off x="6660941" y="3588657"/>
            <a:ext cx="1478508" cy="461665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8194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建立callback路由，Post傳資料</a:t>
            </a:r>
            <a:endParaRPr/>
          </a:p>
        </p:txBody>
      </p:sp>
      <p:sp>
        <p:nvSpPr>
          <p:cNvPr id="441" name="Google Shape;441;p18"/>
          <p:cNvSpPr txBox="1"/>
          <p:nvPr/>
        </p:nvSpPr>
        <p:spPr>
          <a:xfrm>
            <a:off x="6693382" y="4525731"/>
            <a:ext cx="2339102" cy="461665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8194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接收使用者訊息，並回復。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此處回覆與使用者相同文字訊息</a:t>
            </a:r>
            <a:endParaRPr/>
          </a:p>
        </p:txBody>
      </p:sp>
      <p:sp>
        <p:nvSpPr>
          <p:cNvPr id="442" name="Google Shape;442;p18"/>
          <p:cNvSpPr txBox="1"/>
          <p:nvPr/>
        </p:nvSpPr>
        <p:spPr>
          <a:xfrm>
            <a:off x="5358891" y="5487501"/>
            <a:ext cx="2014263" cy="276999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8194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呼叫程式時，執行app.run()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3" name="Google Shape;443;p18"/>
          <p:cNvSpPr/>
          <p:nvPr/>
        </p:nvSpPr>
        <p:spPr>
          <a:xfrm>
            <a:off x="7745459" y="1202811"/>
            <a:ext cx="1057251" cy="16705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4" name="Google Shape;444;p18"/>
          <p:cNvCxnSpPr>
            <a:stCxn id="422" idx="3"/>
          </p:cNvCxnSpPr>
          <p:nvPr/>
        </p:nvCxnSpPr>
        <p:spPr>
          <a:xfrm>
            <a:off x="6780727" y="1034087"/>
            <a:ext cx="915600" cy="19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"/>
          <p:cNvSpPr txBox="1"/>
          <p:nvPr>
            <p:ph type="title"/>
          </p:nvPr>
        </p:nvSpPr>
        <p:spPr>
          <a:xfrm>
            <a:off x="280468" y="182500"/>
            <a:ext cx="87347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Bot-建立三方連接(本機處理對應Line Bot資料)2</a:t>
            </a:r>
            <a:endParaRPr/>
          </a:p>
        </p:txBody>
      </p:sp>
      <p:pic>
        <p:nvPicPr>
          <p:cNvPr id="450" name="Google Shape;4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99" y="1942472"/>
            <a:ext cx="7473089" cy="390453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451" name="Google Shape;451;p19"/>
          <p:cNvSpPr txBox="1"/>
          <p:nvPr/>
        </p:nvSpPr>
        <p:spPr>
          <a:xfrm>
            <a:off x="459958" y="1185913"/>
            <a:ext cx="18587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conda activate line_env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280468" y="1006432"/>
            <a:ext cx="17924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#使用line_env虛擬環境</a:t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391500" y="1293131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459958" y="1563866"/>
            <a:ext cx="186961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python [path to .py file]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280468" y="1384385"/>
            <a:ext cx="8980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#執行程式</a:t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391500" y="1671084"/>
            <a:ext cx="100013" cy="100013"/>
          </a:xfrm>
          <a:prstGeom prst="chevron">
            <a:avLst>
              <a:gd fmla="val 57060" name="adj"/>
            </a:avLst>
          </a:prstGeom>
          <a:solidFill>
            <a:schemeClr val="dk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7" name="Google Shape;4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1973" y="720327"/>
            <a:ext cx="2474968" cy="125878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9"/>
          <p:cNvSpPr/>
          <p:nvPr/>
        </p:nvSpPr>
        <p:spPr>
          <a:xfrm>
            <a:off x="3344412" y="1431946"/>
            <a:ext cx="2170090" cy="1572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9" name="Google Shape;459;p19"/>
          <p:cNvCxnSpPr>
            <a:stCxn id="454" idx="3"/>
          </p:cNvCxnSpPr>
          <p:nvPr/>
        </p:nvCxnSpPr>
        <p:spPr>
          <a:xfrm flipH="1" rot="10800000">
            <a:off x="2329572" y="1512765"/>
            <a:ext cx="962400" cy="18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0" name="Google Shape;460;p19"/>
          <p:cNvSpPr txBox="1"/>
          <p:nvPr/>
        </p:nvSpPr>
        <p:spPr>
          <a:xfrm>
            <a:off x="5215943" y="3934393"/>
            <a:ext cx="2148057" cy="8309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在Line Bot提供服務期間不可中斷本機伺服器的服務，否則無法給與Line Bot使用者回應。</a:t>
            </a:r>
            <a:endParaRPr/>
          </a:p>
        </p:txBody>
      </p:sp>
      <p:sp>
        <p:nvSpPr>
          <p:cNvPr id="461" name="Google Shape;461;p19"/>
          <p:cNvSpPr txBox="1"/>
          <p:nvPr/>
        </p:nvSpPr>
        <p:spPr>
          <a:xfrm>
            <a:off x="280468" y="822816"/>
            <a:ext cx="27504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打開Anaconda Prompt (anaconda3)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"/>
          <p:cNvSpPr txBox="1"/>
          <p:nvPr>
            <p:ph type="ctrTitle"/>
          </p:nvPr>
        </p:nvSpPr>
        <p:spPr>
          <a:xfrm>
            <a:off x="846303" y="2045450"/>
            <a:ext cx="6477805" cy="1963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b="1" lang="en-US"/>
              <a:t>Python </a:t>
            </a: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lang="en-US"/>
              <a:t> Line Bot</a:t>
            </a:r>
            <a:br>
              <a:rPr b="1" lang="en-US"/>
            </a:br>
            <a:r>
              <a:rPr b="1" lang="en-US"/>
              <a:t>	</a:t>
            </a:r>
            <a:r>
              <a:rPr b="1" lang="en-US" sz="3300"/>
              <a:t>-</a:t>
            </a: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建立Line Bot</a:t>
            </a:r>
            <a:endParaRPr b="1" sz="405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"/>
          <p:cNvSpPr txBox="1"/>
          <p:nvPr>
            <p:ph type="title"/>
          </p:nvPr>
        </p:nvSpPr>
        <p:spPr>
          <a:xfrm>
            <a:off x="280468" y="182500"/>
            <a:ext cx="87347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鸚鵡 Line Bot</a:t>
            </a:r>
            <a:r>
              <a:rPr lang="en-US" sz="2200"/>
              <a:t>-</a:t>
            </a:r>
            <a:r>
              <a:rPr lang="en-US" sz="2000"/>
              <a:t>建立三方連接(Line Bot透過代理伺服器連到本機服務)</a:t>
            </a:r>
            <a:endParaRPr sz="2000"/>
          </a:p>
        </p:txBody>
      </p:sp>
      <p:pic>
        <p:nvPicPr>
          <p:cNvPr id="467" name="Google Shape;4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56" y="1964986"/>
            <a:ext cx="6769153" cy="16507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68" name="Google Shape;468;p20"/>
          <p:cNvPicPr preferRelativeResize="0"/>
          <p:nvPr/>
        </p:nvPicPr>
        <p:blipFill rotWithShape="1">
          <a:blip r:embed="rId4">
            <a:alphaModFix/>
          </a:blip>
          <a:srcRect b="0" l="0" r="11735" t="0"/>
          <a:stretch/>
        </p:blipFill>
        <p:spPr>
          <a:xfrm>
            <a:off x="204755" y="3830462"/>
            <a:ext cx="6769153" cy="230643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69" name="Google Shape;4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8311" y="2588654"/>
            <a:ext cx="4781768" cy="392161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70" name="Google Shape;470;p20"/>
          <p:cNvPicPr preferRelativeResize="0"/>
          <p:nvPr/>
        </p:nvPicPr>
        <p:blipFill rotWithShape="1">
          <a:blip r:embed="rId6">
            <a:alphaModFix/>
          </a:blip>
          <a:srcRect b="54072" l="0" r="24190" t="0"/>
          <a:stretch/>
        </p:blipFill>
        <p:spPr>
          <a:xfrm>
            <a:off x="3292234" y="860023"/>
            <a:ext cx="5066714" cy="162881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471" name="Google Shape;471;p20"/>
          <p:cNvSpPr/>
          <p:nvPr/>
        </p:nvSpPr>
        <p:spPr>
          <a:xfrm>
            <a:off x="4933988" y="1946416"/>
            <a:ext cx="1654936" cy="13522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20"/>
          <p:cNvSpPr/>
          <p:nvPr/>
        </p:nvSpPr>
        <p:spPr>
          <a:xfrm>
            <a:off x="4846749" y="4177047"/>
            <a:ext cx="549499" cy="15025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1659155" y="4459971"/>
            <a:ext cx="2553398" cy="23396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20"/>
          <p:cNvSpPr/>
          <p:nvPr/>
        </p:nvSpPr>
        <p:spPr>
          <a:xfrm>
            <a:off x="1727842" y="2924930"/>
            <a:ext cx="616113" cy="24923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5" name="Google Shape;475;p20"/>
          <p:cNvCxnSpPr/>
          <p:nvPr/>
        </p:nvCxnSpPr>
        <p:spPr>
          <a:xfrm flipH="1">
            <a:off x="1659155" y="3174168"/>
            <a:ext cx="227600" cy="84363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6" name="Google Shape;476;p20"/>
          <p:cNvSpPr/>
          <p:nvPr/>
        </p:nvSpPr>
        <p:spPr>
          <a:xfrm>
            <a:off x="1689680" y="5517876"/>
            <a:ext cx="448213" cy="27076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7" name="Google Shape;477;p20"/>
          <p:cNvSpPr/>
          <p:nvPr/>
        </p:nvSpPr>
        <p:spPr>
          <a:xfrm>
            <a:off x="1721403" y="4798292"/>
            <a:ext cx="571511" cy="24981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78" name="Google Shape;478;p20"/>
          <p:cNvCxnSpPr/>
          <p:nvPr/>
        </p:nvCxnSpPr>
        <p:spPr>
          <a:xfrm flipH="1">
            <a:off x="3251916" y="2081644"/>
            <a:ext cx="1682072" cy="235798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9" name="Google Shape;479;p20"/>
          <p:cNvCxnSpPr/>
          <p:nvPr/>
        </p:nvCxnSpPr>
        <p:spPr>
          <a:xfrm flipH="1">
            <a:off x="4320863" y="4327300"/>
            <a:ext cx="457199" cy="32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0" name="Google Shape;480;p20"/>
          <p:cNvSpPr txBox="1"/>
          <p:nvPr/>
        </p:nvSpPr>
        <p:spPr>
          <a:xfrm>
            <a:off x="280468" y="892042"/>
            <a:ext cx="24047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修改Line Bot的伺服器連結，使Line Bot能夠將使用者訊息傳到本機處理並回應</a:t>
            </a:r>
            <a:endParaRPr/>
          </a:p>
        </p:txBody>
      </p:sp>
      <p:sp>
        <p:nvSpPr>
          <p:cNvPr id="481" name="Google Shape;481;p20"/>
          <p:cNvSpPr txBox="1"/>
          <p:nvPr/>
        </p:nvSpPr>
        <p:spPr>
          <a:xfrm>
            <a:off x="2708254" y="5194710"/>
            <a:ext cx="1567532" cy="6463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可驗證Line Bot可否透過代理伺服器連到本機服務</a:t>
            </a:r>
            <a:endParaRPr/>
          </a:p>
        </p:txBody>
      </p:sp>
      <p:cxnSp>
        <p:nvCxnSpPr>
          <p:cNvPr id="482" name="Google Shape;482;p20"/>
          <p:cNvCxnSpPr/>
          <p:nvPr/>
        </p:nvCxnSpPr>
        <p:spPr>
          <a:xfrm>
            <a:off x="2192141" y="4983681"/>
            <a:ext cx="653912" cy="34776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83" name="Google Shape;48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755" y="1625875"/>
            <a:ext cx="2986088" cy="17325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1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Homework-鸚鵡 Line Bot demo</a:t>
            </a:r>
            <a:endParaRPr/>
          </a:p>
        </p:txBody>
      </p:sp>
      <p:pic>
        <p:nvPicPr>
          <p:cNvPr id="490" name="Google Shape;4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30" y="1300766"/>
            <a:ext cx="2580604" cy="516120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491" name="Google Shape;491;p21"/>
          <p:cNvSpPr txBox="1"/>
          <p:nvPr/>
        </p:nvSpPr>
        <p:spPr>
          <a:xfrm>
            <a:off x="5573381" y="4330200"/>
            <a:ext cx="1606530" cy="30777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Bot開發介面</a:t>
            </a:r>
            <a:endParaRPr/>
          </a:p>
        </p:txBody>
      </p:sp>
      <p:sp>
        <p:nvSpPr>
          <p:cNvPr id="492" name="Google Shape;492;p21"/>
          <p:cNvSpPr txBox="1"/>
          <p:nvPr/>
        </p:nvSpPr>
        <p:spPr>
          <a:xfrm>
            <a:off x="5931333" y="2180127"/>
            <a:ext cx="902811" cy="30777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本機服務</a:t>
            </a:r>
            <a:endParaRPr/>
          </a:p>
        </p:txBody>
      </p:sp>
      <p:sp>
        <p:nvSpPr>
          <p:cNvPr id="493" name="Google Shape;493;p21"/>
          <p:cNvSpPr txBox="1"/>
          <p:nvPr/>
        </p:nvSpPr>
        <p:spPr>
          <a:xfrm>
            <a:off x="5585564" y="3255513"/>
            <a:ext cx="1594347" cy="30777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ngrok代理伺服器</a:t>
            </a:r>
            <a:endParaRPr/>
          </a:p>
        </p:txBody>
      </p:sp>
      <p:sp>
        <p:nvSpPr>
          <p:cNvPr id="494" name="Google Shape;494;p21"/>
          <p:cNvSpPr txBox="1"/>
          <p:nvPr/>
        </p:nvSpPr>
        <p:spPr>
          <a:xfrm>
            <a:off x="6015008" y="5404887"/>
            <a:ext cx="723275" cy="30777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</a:t>
            </a:r>
            <a:endParaRPr/>
          </a:p>
        </p:txBody>
      </p:sp>
      <p:sp>
        <p:nvSpPr>
          <p:cNvPr id="495" name="Google Shape;495;p21"/>
          <p:cNvSpPr/>
          <p:nvPr/>
        </p:nvSpPr>
        <p:spPr>
          <a:xfrm>
            <a:off x="6276834" y="2633100"/>
            <a:ext cx="199622" cy="476518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6276834" y="3711315"/>
            <a:ext cx="199622" cy="476518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6276834" y="4780344"/>
            <a:ext cx="199622" cy="476518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1"/>
          <p:cNvSpPr txBox="1"/>
          <p:nvPr/>
        </p:nvSpPr>
        <p:spPr>
          <a:xfrm>
            <a:off x="6508593" y="4803159"/>
            <a:ext cx="83669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Bot訊息傳遞</a:t>
            </a:r>
            <a:endParaRPr/>
          </a:p>
        </p:txBody>
      </p:sp>
      <p:sp>
        <p:nvSpPr>
          <p:cNvPr id="499" name="Google Shape;499;p21"/>
          <p:cNvSpPr txBox="1"/>
          <p:nvPr/>
        </p:nvSpPr>
        <p:spPr>
          <a:xfrm>
            <a:off x="6508592" y="3727773"/>
            <a:ext cx="83669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Bot訊息傳遞</a:t>
            </a:r>
            <a:endParaRPr/>
          </a:p>
        </p:txBody>
      </p:sp>
      <p:sp>
        <p:nvSpPr>
          <p:cNvPr id="500" name="Google Shape;500;p21"/>
          <p:cNvSpPr txBox="1"/>
          <p:nvPr/>
        </p:nvSpPr>
        <p:spPr>
          <a:xfrm>
            <a:off x="6508592" y="2655915"/>
            <a:ext cx="83669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Bot訊息傳遞</a:t>
            </a:r>
            <a:endParaRPr/>
          </a:p>
        </p:txBody>
      </p:sp>
      <p:sp>
        <p:nvSpPr>
          <p:cNvPr id="501" name="Google Shape;501;p21"/>
          <p:cNvSpPr txBox="1"/>
          <p:nvPr/>
        </p:nvSpPr>
        <p:spPr>
          <a:xfrm>
            <a:off x="7345291" y="2004467"/>
            <a:ext cx="1738139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處理Line Bot訊息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透過ngrok建立對外連線傳遞Line Bot訊息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7345293" y="3178568"/>
            <a:ext cx="1738137" cy="46166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轉發Line Bot訊息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建立對外網址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3" name="Google Shape;503;p21"/>
          <p:cNvSpPr txBox="1"/>
          <p:nvPr/>
        </p:nvSpPr>
        <p:spPr>
          <a:xfrm>
            <a:off x="7345291" y="4253253"/>
            <a:ext cx="1738137" cy="46166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傳遞Line Bot訊息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建立使用者互動介面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4" name="Google Shape;504;p21"/>
          <p:cNvSpPr txBox="1"/>
          <p:nvPr/>
        </p:nvSpPr>
        <p:spPr>
          <a:xfrm>
            <a:off x="4306129" y="4348589"/>
            <a:ext cx="1101872" cy="27699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建立Line Bot</a:t>
            </a:r>
            <a:endParaRPr/>
          </a:p>
        </p:txBody>
      </p:sp>
      <p:sp>
        <p:nvSpPr>
          <p:cNvPr id="505" name="Google Shape;505;p21"/>
          <p:cNvSpPr txBox="1"/>
          <p:nvPr/>
        </p:nvSpPr>
        <p:spPr>
          <a:xfrm>
            <a:off x="3112370" y="1681751"/>
            <a:ext cx="1391647" cy="156966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處理Line Bot訊息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6" name="Google Shape;506;p21"/>
          <p:cNvSpPr txBox="1"/>
          <p:nvPr/>
        </p:nvSpPr>
        <p:spPr>
          <a:xfrm>
            <a:off x="4605633" y="1681751"/>
            <a:ext cx="1127052" cy="138499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建立對外連線</a:t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7" name="Google Shape;507;p21"/>
          <p:cNvSpPr txBox="1"/>
          <p:nvPr/>
        </p:nvSpPr>
        <p:spPr>
          <a:xfrm>
            <a:off x="3167102" y="2338249"/>
            <a:ext cx="1274567" cy="2308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建立Anaconda環境</a:t>
            </a:r>
            <a:endParaRPr b="1" sz="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8" name="Google Shape;508;p21"/>
          <p:cNvSpPr txBox="1"/>
          <p:nvPr/>
        </p:nvSpPr>
        <p:spPr>
          <a:xfrm>
            <a:off x="3167102" y="2638497"/>
            <a:ext cx="1274567" cy="2308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修改對應Line Bot</a:t>
            </a:r>
            <a:endParaRPr/>
          </a:p>
        </p:txBody>
      </p:sp>
      <p:sp>
        <p:nvSpPr>
          <p:cNvPr id="509" name="Google Shape;509;p21"/>
          <p:cNvSpPr txBox="1"/>
          <p:nvPr/>
        </p:nvSpPr>
        <p:spPr>
          <a:xfrm>
            <a:off x="3169919" y="2947736"/>
            <a:ext cx="1274567" cy="2308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執行程式，處理訊息</a:t>
            </a:r>
            <a:endParaRPr b="1" sz="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0" name="Google Shape;510;p21"/>
          <p:cNvSpPr txBox="1"/>
          <p:nvPr/>
        </p:nvSpPr>
        <p:spPr>
          <a:xfrm>
            <a:off x="4653297" y="1957684"/>
            <a:ext cx="1023128" cy="2308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下載ngrok</a:t>
            </a:r>
            <a:endParaRPr b="1" sz="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1" name="Google Shape;511;p21"/>
          <p:cNvSpPr txBox="1"/>
          <p:nvPr/>
        </p:nvSpPr>
        <p:spPr>
          <a:xfrm>
            <a:off x="3167101" y="2038001"/>
            <a:ext cx="1274567" cy="2308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下載Anaconda</a:t>
            </a:r>
            <a:endParaRPr/>
          </a:p>
        </p:txBody>
      </p:sp>
      <p:sp>
        <p:nvSpPr>
          <p:cNvPr id="512" name="Google Shape;512;p21"/>
          <p:cNvSpPr txBox="1"/>
          <p:nvPr/>
        </p:nvSpPr>
        <p:spPr>
          <a:xfrm>
            <a:off x="4653297" y="2232413"/>
            <a:ext cx="1023128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ngrok連接到自己帳戶</a:t>
            </a:r>
            <a:endParaRPr b="1" sz="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3" name="Google Shape;513;p21"/>
          <p:cNvSpPr txBox="1"/>
          <p:nvPr/>
        </p:nvSpPr>
        <p:spPr>
          <a:xfrm>
            <a:off x="4653297" y="2648541"/>
            <a:ext cx="1023128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執行ngrok，對外連線</a:t>
            </a:r>
            <a:endParaRPr b="1" sz="9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14" name="Google Shape;514;p21"/>
          <p:cNvCxnSpPr>
            <a:stCxn id="492" idx="3"/>
            <a:endCxn id="501" idx="1"/>
          </p:cNvCxnSpPr>
          <p:nvPr/>
        </p:nvCxnSpPr>
        <p:spPr>
          <a:xfrm flipH="1" rot="10800000">
            <a:off x="6834144" y="2327716"/>
            <a:ext cx="5112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21"/>
          <p:cNvCxnSpPr>
            <a:stCxn id="493" idx="3"/>
            <a:endCxn id="502" idx="1"/>
          </p:cNvCxnSpPr>
          <p:nvPr/>
        </p:nvCxnSpPr>
        <p:spPr>
          <a:xfrm>
            <a:off x="7179911" y="3409402"/>
            <a:ext cx="165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6" name="Google Shape;516;p21"/>
          <p:cNvCxnSpPr>
            <a:stCxn id="491" idx="3"/>
            <a:endCxn id="503" idx="1"/>
          </p:cNvCxnSpPr>
          <p:nvPr/>
        </p:nvCxnSpPr>
        <p:spPr>
          <a:xfrm>
            <a:off x="7179911" y="4484089"/>
            <a:ext cx="165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17" name="Google Shape;5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8011" y="3853124"/>
            <a:ext cx="714960" cy="15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3633" y="3973853"/>
            <a:ext cx="1212496" cy="1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0781" y="3794157"/>
            <a:ext cx="1321398" cy="1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6202" y="3418591"/>
            <a:ext cx="1770443" cy="1035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21"/>
          <p:cNvCxnSpPr/>
          <p:nvPr/>
        </p:nvCxnSpPr>
        <p:spPr>
          <a:xfrm>
            <a:off x="5321090" y="2869331"/>
            <a:ext cx="473700" cy="382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21"/>
          <p:cNvCxnSpPr>
            <a:endCxn id="519" idx="3"/>
          </p:cNvCxnSpPr>
          <p:nvPr/>
        </p:nvCxnSpPr>
        <p:spPr>
          <a:xfrm flipH="1" rot="-5400000">
            <a:off x="5691929" y="3594857"/>
            <a:ext cx="363000" cy="157500"/>
          </a:xfrm>
          <a:prstGeom prst="curvedConnector4">
            <a:avLst>
              <a:gd fmla="val 41616" name="adj1"/>
              <a:gd fmla="val 245143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21"/>
          <p:cNvCxnSpPr>
            <a:endCxn id="520" idx="0"/>
          </p:cNvCxnSpPr>
          <p:nvPr/>
        </p:nvCxnSpPr>
        <p:spPr>
          <a:xfrm flipH="1" rot="-5400000">
            <a:off x="4077874" y="3185041"/>
            <a:ext cx="309000" cy="158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21"/>
          <p:cNvCxnSpPr>
            <a:stCxn id="520" idx="2"/>
            <a:endCxn id="519" idx="0"/>
          </p:cNvCxnSpPr>
          <p:nvPr/>
        </p:nvCxnSpPr>
        <p:spPr>
          <a:xfrm flipH="1" rot="-5400000">
            <a:off x="4665424" y="3168126"/>
            <a:ext cx="272100" cy="980100"/>
          </a:xfrm>
          <a:prstGeom prst="curvedConnector3">
            <a:avLst>
              <a:gd fmla="val 4998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21"/>
          <p:cNvCxnSpPr>
            <a:stCxn id="519" idx="2"/>
            <a:endCxn id="504" idx="0"/>
          </p:cNvCxnSpPr>
          <p:nvPr/>
        </p:nvCxnSpPr>
        <p:spPr>
          <a:xfrm rot="5400000">
            <a:off x="4857980" y="3915157"/>
            <a:ext cx="432600" cy="4344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21"/>
          <p:cNvCxnSpPr>
            <a:stCxn id="504" idx="1"/>
            <a:endCxn id="518" idx="2"/>
          </p:cNvCxnSpPr>
          <p:nvPr/>
        </p:nvCxnSpPr>
        <p:spPr>
          <a:xfrm rot="10800000">
            <a:off x="3699829" y="4080589"/>
            <a:ext cx="606300" cy="406500"/>
          </a:xfrm>
          <a:prstGeom prst="curvedConnector2">
            <a:avLst/>
          </a:prstGeom>
          <a:noFill/>
          <a:ln cap="flat" cmpd="sng" w="38100">
            <a:solidFill>
              <a:srgbClr val="27F3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21"/>
          <p:cNvCxnSpPr>
            <a:stCxn id="517" idx="1"/>
            <a:endCxn id="508" idx="1"/>
          </p:cNvCxnSpPr>
          <p:nvPr/>
        </p:nvCxnSpPr>
        <p:spPr>
          <a:xfrm flipH="1" rot="10800000">
            <a:off x="3068011" y="2753817"/>
            <a:ext cx="99000" cy="1176600"/>
          </a:xfrm>
          <a:prstGeom prst="curvedConnector3">
            <a:avLst>
              <a:gd fmla="val -230910" name="adj1"/>
            </a:avLst>
          </a:prstGeom>
          <a:noFill/>
          <a:ln cap="flat" cmpd="sng" w="38100">
            <a:solidFill>
              <a:srgbClr val="27F3F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8" name="Google Shape;528;p21"/>
          <p:cNvSpPr/>
          <p:nvPr/>
        </p:nvSpPr>
        <p:spPr>
          <a:xfrm>
            <a:off x="5763669" y="2246449"/>
            <a:ext cx="136679" cy="16027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p21"/>
          <p:cNvSpPr/>
          <p:nvPr/>
        </p:nvSpPr>
        <p:spPr>
          <a:xfrm>
            <a:off x="5421193" y="4403949"/>
            <a:ext cx="136679" cy="16027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/>
          <p:nvPr>
            <p:ph type="title"/>
          </p:nvPr>
        </p:nvSpPr>
        <p:spPr>
          <a:xfrm>
            <a:off x="304698" y="198985"/>
            <a:ext cx="7202456" cy="475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申請</a:t>
            </a:r>
            <a:r>
              <a:rPr b="1" lang="en-US"/>
              <a:t>Line Bot</a:t>
            </a: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帳號</a:t>
            </a:r>
            <a:endParaRPr/>
          </a:p>
        </p:txBody>
      </p:sp>
      <p:sp>
        <p:nvSpPr>
          <p:cNvPr id="199" name="Google Shape;199;p3"/>
          <p:cNvSpPr txBox="1"/>
          <p:nvPr>
            <p:ph idx="1" type="body"/>
          </p:nvPr>
        </p:nvSpPr>
        <p:spPr>
          <a:xfrm>
            <a:off x="304698" y="970344"/>
            <a:ext cx="2175857" cy="29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https://developers.line.biz/</a:t>
            </a:r>
            <a:r>
              <a:rPr lang="en-US" sz="1200"/>
              <a:t> </a:t>
            </a:r>
            <a:endParaRPr/>
          </a:p>
        </p:txBody>
      </p:sp>
      <p:pic>
        <p:nvPicPr>
          <p:cNvPr id="200" name="Google Shape;2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98" y="1265208"/>
            <a:ext cx="8560030" cy="468126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01" name="Google Shape;201;p3"/>
          <p:cNvSpPr/>
          <p:nvPr/>
        </p:nvSpPr>
        <p:spPr>
          <a:xfrm>
            <a:off x="8456579" y="1536970"/>
            <a:ext cx="272374" cy="11024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 sz="2600"/>
              <a:t>登入Line Bot帳號</a:t>
            </a:r>
            <a:endParaRPr/>
          </a:p>
        </p:txBody>
      </p:sp>
      <p:pic>
        <p:nvPicPr>
          <p:cNvPr id="207" name="Google Shape;2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8" y="948906"/>
            <a:ext cx="3718116" cy="473096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895" y="948906"/>
            <a:ext cx="4182967" cy="472769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09" name="Google Shape;209;p4"/>
          <p:cNvSpPr/>
          <p:nvPr/>
        </p:nvSpPr>
        <p:spPr>
          <a:xfrm>
            <a:off x="875489" y="2010383"/>
            <a:ext cx="2970179" cy="415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4889770" y="3300919"/>
            <a:ext cx="3125821" cy="4734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2023353" y="3625173"/>
            <a:ext cx="680936" cy="32425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2" name="Google Shape;212;p4"/>
          <p:cNvGrpSpPr/>
          <p:nvPr/>
        </p:nvGrpSpPr>
        <p:grpSpPr>
          <a:xfrm>
            <a:off x="1605463" y="3537625"/>
            <a:ext cx="312906" cy="369332"/>
            <a:chOff x="4293141" y="321172"/>
            <a:chExt cx="312906" cy="369332"/>
          </a:xfrm>
        </p:grpSpPr>
        <p:sp>
          <p:nvSpPr>
            <p:cNvPr id="213" name="Google Shape;213;p4"/>
            <p:cNvSpPr/>
            <p:nvPr/>
          </p:nvSpPr>
          <p:spPr>
            <a:xfrm>
              <a:off x="4312596" y="369651"/>
              <a:ext cx="272375" cy="272375"/>
            </a:xfrm>
            <a:prstGeom prst="ellipse">
              <a:avLst/>
            </a:prstGeom>
            <a:noFill/>
            <a:ln cap="flat" cmpd="sng" w="15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4293141" y="32117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1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5" name="Google Shape;215;p4"/>
          <p:cNvGrpSpPr/>
          <p:nvPr/>
        </p:nvGrpSpPr>
        <p:grpSpPr>
          <a:xfrm>
            <a:off x="616484" y="1628809"/>
            <a:ext cx="314510" cy="369332"/>
            <a:chOff x="4293141" y="321172"/>
            <a:chExt cx="314510" cy="369332"/>
          </a:xfrm>
        </p:grpSpPr>
        <p:sp>
          <p:nvSpPr>
            <p:cNvPr id="216" name="Google Shape;216;p4"/>
            <p:cNvSpPr/>
            <p:nvPr/>
          </p:nvSpPr>
          <p:spPr>
            <a:xfrm>
              <a:off x="4312596" y="369651"/>
              <a:ext cx="272375" cy="272375"/>
            </a:xfrm>
            <a:prstGeom prst="ellipse">
              <a:avLst/>
            </a:prstGeom>
            <a:noFill/>
            <a:ln cap="flat" cmpd="sng" w="15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7" name="Google Shape;217;p4"/>
            <p:cNvSpPr txBox="1"/>
            <p:nvPr/>
          </p:nvSpPr>
          <p:spPr>
            <a:xfrm>
              <a:off x="4293141" y="321172"/>
              <a:ext cx="3145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1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18" name="Google Shape;218;p4"/>
          <p:cNvGrpSpPr/>
          <p:nvPr/>
        </p:nvGrpSpPr>
        <p:grpSpPr>
          <a:xfrm>
            <a:off x="4576864" y="3028544"/>
            <a:ext cx="314510" cy="369332"/>
            <a:chOff x="4293141" y="321172"/>
            <a:chExt cx="314510" cy="369332"/>
          </a:xfrm>
        </p:grpSpPr>
        <p:sp>
          <p:nvSpPr>
            <p:cNvPr id="219" name="Google Shape;219;p4"/>
            <p:cNvSpPr/>
            <p:nvPr/>
          </p:nvSpPr>
          <p:spPr>
            <a:xfrm>
              <a:off x="4312596" y="369651"/>
              <a:ext cx="272375" cy="272375"/>
            </a:xfrm>
            <a:prstGeom prst="ellipse">
              <a:avLst/>
            </a:prstGeom>
            <a:noFill/>
            <a:ln cap="flat" cmpd="sng" w="15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4293141" y="321172"/>
              <a:ext cx="3145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1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建立Provider</a:t>
            </a:r>
            <a:endParaRPr/>
          </a:p>
        </p:txBody>
      </p:sp>
      <p:pic>
        <p:nvPicPr>
          <p:cNvPr id="226" name="Google Shape;2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45" y="1077336"/>
            <a:ext cx="5724640" cy="373717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27" name="Google Shape;2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2187" y="4223425"/>
            <a:ext cx="2662685" cy="7509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28" name="Google Shape;22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2188" y="999500"/>
            <a:ext cx="2662685" cy="322816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7842" y="3823212"/>
            <a:ext cx="3578254" cy="212547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230" name="Google Shape;230;p5"/>
          <p:cNvCxnSpPr/>
          <p:nvPr/>
        </p:nvCxnSpPr>
        <p:spPr>
          <a:xfrm>
            <a:off x="3497842" y="2840967"/>
            <a:ext cx="734851" cy="107542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" name="Google Shape;231;p5"/>
          <p:cNvCxnSpPr/>
          <p:nvPr/>
        </p:nvCxnSpPr>
        <p:spPr>
          <a:xfrm>
            <a:off x="6613584" y="4598896"/>
            <a:ext cx="638355" cy="8812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5"/>
          <p:cNvSpPr/>
          <p:nvPr/>
        </p:nvSpPr>
        <p:spPr>
          <a:xfrm>
            <a:off x="3086911" y="2616520"/>
            <a:ext cx="492867" cy="23741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5280483" y="5636030"/>
            <a:ext cx="1795613" cy="2978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7341140" y="4627875"/>
            <a:ext cx="431925" cy="1866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3865267" y="3044553"/>
            <a:ext cx="1615186" cy="3077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建立新的provider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6851812" y="4977613"/>
            <a:ext cx="1676104" cy="7386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之後提供服務的Line Bot會顯示其Provider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建立Messaging API channel</a:t>
            </a:r>
            <a:endParaRPr/>
          </a:p>
        </p:txBody>
      </p:sp>
      <p:pic>
        <p:nvPicPr>
          <p:cNvPr id="242" name="Google Shape;2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68" y="1002745"/>
            <a:ext cx="4499529" cy="185625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68" y="2828458"/>
            <a:ext cx="5145128" cy="162811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5">
            <a:alphaModFix/>
          </a:blip>
          <a:srcRect b="10431" l="0" r="0" t="0"/>
          <a:stretch/>
        </p:blipFill>
        <p:spPr>
          <a:xfrm>
            <a:off x="3299236" y="1231735"/>
            <a:ext cx="2747182" cy="544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6418" y="1231735"/>
            <a:ext cx="2972829" cy="5444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"/>
          <p:cNvSpPr/>
          <p:nvPr/>
        </p:nvSpPr>
        <p:spPr>
          <a:xfrm>
            <a:off x="1848256" y="2305179"/>
            <a:ext cx="583659" cy="30183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1316476" y="3377410"/>
            <a:ext cx="1005191" cy="107831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3299236" y="1263159"/>
            <a:ext cx="5720011" cy="541288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9" name="Google Shape;249;p6"/>
          <p:cNvCxnSpPr/>
          <p:nvPr/>
        </p:nvCxnSpPr>
        <p:spPr>
          <a:xfrm>
            <a:off x="6046418" y="1263159"/>
            <a:ext cx="0" cy="541288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6"/>
          <p:cNvSpPr/>
          <p:nvPr/>
        </p:nvSpPr>
        <p:spPr>
          <a:xfrm>
            <a:off x="3373940" y="3464422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3372256" y="4907305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3372256" y="5891051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5977656" y="1383379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5991294" y="2111238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5984139" y="5534581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5991294" y="5755016"/>
            <a:ext cx="110246" cy="1546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6108698" y="6371282"/>
            <a:ext cx="415320" cy="22407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8" name="Google Shape;258;p6"/>
          <p:cNvCxnSpPr/>
          <p:nvPr/>
        </p:nvCxnSpPr>
        <p:spPr>
          <a:xfrm>
            <a:off x="2081719" y="2632953"/>
            <a:ext cx="188068" cy="22584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6"/>
          <p:cNvCxnSpPr/>
          <p:nvPr/>
        </p:nvCxnSpPr>
        <p:spPr>
          <a:xfrm>
            <a:off x="2175753" y="4172313"/>
            <a:ext cx="1390386" cy="28321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6"/>
          <p:cNvSpPr txBox="1"/>
          <p:nvPr/>
        </p:nvSpPr>
        <p:spPr>
          <a:xfrm>
            <a:off x="102174" y="2589076"/>
            <a:ext cx="1690961" cy="5394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進入Provider的Channels管理頁面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1476186" y="4634362"/>
            <a:ext cx="1690961" cy="7386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建立新的Messaging API channel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停用自動發送歡迎及回覆訊息</a:t>
            </a:r>
            <a:endParaRPr/>
          </a:p>
        </p:txBody>
      </p:sp>
      <p:pic>
        <p:nvPicPr>
          <p:cNvPr id="267" name="Google Shape;2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68" y="1024296"/>
            <a:ext cx="5867413" cy="208869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68" name="Google Shape;2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468" y="3423508"/>
            <a:ext cx="4048737" cy="222186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69" name="Google Shape;2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5280" y="1877946"/>
            <a:ext cx="5223344" cy="389099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70" name="Google Shape;27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6613" y="4071268"/>
            <a:ext cx="534514" cy="26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4174" y="4805688"/>
            <a:ext cx="534514" cy="26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4174" y="5353396"/>
            <a:ext cx="534514" cy="26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/>
          <p:nvPr/>
        </p:nvSpPr>
        <p:spPr>
          <a:xfrm>
            <a:off x="2782111" y="2838079"/>
            <a:ext cx="907915" cy="30183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3236069" y="4805688"/>
            <a:ext cx="512620" cy="2641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3875247" y="2798569"/>
            <a:ext cx="1196106" cy="18458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6978370" y="3731152"/>
            <a:ext cx="1906226" cy="15088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7" name="Google Shape;277;p7"/>
          <p:cNvCxnSpPr/>
          <p:nvPr/>
        </p:nvCxnSpPr>
        <p:spPr>
          <a:xfrm flipH="1">
            <a:off x="2665379" y="3139913"/>
            <a:ext cx="246434" cy="40095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8" name="Google Shape;278;p7"/>
          <p:cNvSpPr txBox="1"/>
          <p:nvPr/>
        </p:nvSpPr>
        <p:spPr>
          <a:xfrm>
            <a:off x="2788198" y="3583299"/>
            <a:ext cx="2174098" cy="954107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從Messaging API頁籤的LINE Official Account features連結到Line Bot的回應設定，停用訊息</a:t>
            </a:r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4403358" y="4860764"/>
            <a:ext cx="3324647" cy="1469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5178829" y="3913403"/>
            <a:ext cx="2610277" cy="1469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英文版</a:t>
            </a:r>
            <a:endParaRPr/>
          </a:p>
        </p:txBody>
      </p:sp>
      <p:pic>
        <p:nvPicPr>
          <p:cNvPr id="286" name="Google Shape;286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065" y="1714024"/>
            <a:ext cx="4679846" cy="378965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8"/>
          <p:cNvSpPr/>
          <p:nvPr/>
        </p:nvSpPr>
        <p:spPr>
          <a:xfrm>
            <a:off x="3632174" y="3091072"/>
            <a:ext cx="1906226" cy="15088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1118263" y="4315027"/>
            <a:ext cx="3324647" cy="1469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1832633" y="3273323"/>
            <a:ext cx="2610277" cy="1469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>
            <p:ph type="title"/>
          </p:nvPr>
        </p:nvSpPr>
        <p:spPr>
          <a:xfrm>
            <a:off x="280468" y="182500"/>
            <a:ext cx="6571343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icrosoft JhengHei"/>
              <a:buNone/>
            </a:pPr>
            <a:r>
              <a:rPr lang="en-US"/>
              <a:t>加入Line Bot朋友</a:t>
            </a:r>
            <a:endParaRPr/>
          </a:p>
        </p:txBody>
      </p:sp>
      <p:pic>
        <p:nvPicPr>
          <p:cNvPr id="295" name="Google Shape;2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68" y="976045"/>
            <a:ext cx="5021847" cy="461454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96" name="Google Shape;29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9463" y="942652"/>
            <a:ext cx="2486347" cy="497269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97" name="Google Shape;29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8308" y="944664"/>
            <a:ext cx="2487384" cy="496867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98" name="Google Shape;298;p9"/>
          <p:cNvSpPr/>
          <p:nvPr/>
        </p:nvSpPr>
        <p:spPr>
          <a:xfrm>
            <a:off x="3592079" y="1704853"/>
            <a:ext cx="642695" cy="21473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1533727" y="3926732"/>
            <a:ext cx="1345659" cy="1339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0" name="Google Shape;300;p9"/>
          <p:cNvCxnSpPr/>
          <p:nvPr/>
        </p:nvCxnSpPr>
        <p:spPr>
          <a:xfrm flipH="1" rot="10800000">
            <a:off x="2204936" y="1939047"/>
            <a:ext cx="1420238" cy="129702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1" name="Google Shape;301;p9"/>
          <p:cNvSpPr/>
          <p:nvPr/>
        </p:nvSpPr>
        <p:spPr>
          <a:xfrm>
            <a:off x="1369886" y="3230313"/>
            <a:ext cx="869004" cy="23994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4587291" y="4273685"/>
            <a:ext cx="834258" cy="36965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7716080" y="1671460"/>
            <a:ext cx="834258" cy="36965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9"/>
          <p:cNvSpPr txBox="1"/>
          <p:nvPr/>
        </p:nvSpPr>
        <p:spPr>
          <a:xfrm>
            <a:off x="2502661" y="3041828"/>
            <a:ext cx="1558013" cy="7386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搜尋ID或者掃描QR code加入Line Bot好友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2021-03-29T03:16:59Z</dcterms:created>
  <dc:creator>善良 李</dc:creator>
</cp:coreProperties>
</file>